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</p:sldMasterIdLst>
  <p:notesMasterIdLst>
    <p:notesMasterId r:id="rId27"/>
  </p:notesMasterIdLst>
  <p:handoutMasterIdLst>
    <p:handoutMasterId r:id="rId28"/>
  </p:handoutMasterIdLst>
  <p:sldIdLst>
    <p:sldId id="267" r:id="rId4"/>
    <p:sldId id="418" r:id="rId5"/>
    <p:sldId id="412" r:id="rId6"/>
    <p:sldId id="407" r:id="rId7"/>
    <p:sldId id="373" r:id="rId8"/>
    <p:sldId id="408" r:id="rId9"/>
    <p:sldId id="393" r:id="rId10"/>
    <p:sldId id="320" r:id="rId11"/>
    <p:sldId id="398" r:id="rId12"/>
    <p:sldId id="425" r:id="rId13"/>
    <p:sldId id="282" r:id="rId14"/>
    <p:sldId id="423" r:id="rId15"/>
    <p:sldId id="399" r:id="rId16"/>
    <p:sldId id="424" r:id="rId17"/>
    <p:sldId id="400" r:id="rId18"/>
    <p:sldId id="404" r:id="rId19"/>
    <p:sldId id="419" r:id="rId20"/>
    <p:sldId id="420" r:id="rId21"/>
    <p:sldId id="421" r:id="rId22"/>
    <p:sldId id="413" r:id="rId23"/>
    <p:sldId id="422" r:id="rId24"/>
    <p:sldId id="416" r:id="rId25"/>
    <p:sldId id="415" r:id="rId26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ubkhalil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F4FA"/>
    <a:srgbClr val="10B0C0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09" autoAdjust="0"/>
  </p:normalViewPr>
  <p:slideViewPr>
    <p:cSldViewPr showGuides="1">
      <p:cViewPr>
        <p:scale>
          <a:sx n="48" d="100"/>
          <a:sy n="48" d="100"/>
        </p:scale>
        <p:origin x="254" y="202"/>
      </p:cViewPr>
      <p:guideLst>
        <p:guide orient="horz" pos="2134"/>
        <p:guide pos="5759"/>
      </p:guideLst>
    </p:cSldViewPr>
  </p:slideViewPr>
  <p:outlineViewPr>
    <p:cViewPr>
      <p:scale>
        <a:sx n="33" d="100"/>
        <a:sy n="33" d="100"/>
      </p:scale>
      <p:origin x="0" y="88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>
        <p:scale>
          <a:sx n="142" d="100"/>
          <a:sy n="142" d="100"/>
        </p:scale>
        <p:origin x="-990" y="330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0" y="5436096"/>
            <a:ext cx="6858000" cy="1656184"/>
          </a:xfrm>
        </p:spPr>
        <p:txBody>
          <a:bodyPr>
            <a:normAutofit/>
          </a:bodyPr>
          <a:lstStyle/>
          <a:p>
            <a:endParaRPr lang="fr-FR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A-OTF ゴシックMB101 Pro B" pitchFamily="34" charset="-128"/>
                <a:ea typeface="A-OTF ゴシックMB101 Pro B" pitchFamily="34" charset="-128"/>
              </a:rPr>
              <a:t>No</a:t>
            </a:r>
            <a:r>
              <a:rPr kumimoji="1" lang="en-US" altLang="ja-JP" baseline="0" dirty="0">
                <a:latin typeface="A-OTF ゴシックMB101 Pro B" pitchFamily="34" charset="-128"/>
                <a:ea typeface="A-OTF ゴシックMB101 Pro B" pitchFamily="34" charset="-128"/>
              </a:rPr>
              <a:t> slide master</a:t>
            </a:r>
            <a:endParaRPr kumimoji="1" lang="ja-JP" altLang="en-US" dirty="0">
              <a:latin typeface="A-OTF ゴシックMB101 Pro B" pitchFamily="34" charset="-128"/>
              <a:ea typeface="A-OTF ゴシックMB101 Pro B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G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07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 slide master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9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04813" y="539750"/>
            <a:ext cx="6092825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49080"/>
          </a:xfrm>
        </p:spPr>
        <p:txBody>
          <a:bodyPr>
            <a:normAutofit/>
          </a:bodyPr>
          <a:lstStyle/>
          <a:p>
            <a:endParaRPr lang="fr-FR" sz="1050" dirty="0"/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92696" y="4283968"/>
            <a:ext cx="5486400" cy="411480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A-OTF ゴシックMB101 Pro B" pitchFamily="34" charset="-128"/>
                <a:ea typeface="A-OTF ゴシックMB101 Pro B" pitchFamily="34" charset="-128"/>
              </a:rPr>
              <a:t>No</a:t>
            </a:r>
            <a:r>
              <a:rPr kumimoji="1" lang="en-US" altLang="ja-JP" baseline="0" dirty="0">
                <a:latin typeface="A-OTF ゴシックMB101 Pro B" pitchFamily="34" charset="-128"/>
                <a:ea typeface="A-OTF ゴシックMB101 Pro B" pitchFamily="34" charset="-128"/>
              </a:rPr>
              <a:t> slide master</a:t>
            </a:r>
            <a:endParaRPr kumimoji="1" lang="ja-JP" altLang="en-US" dirty="0">
              <a:latin typeface="A-OTF ゴシックMB101 Pro B" pitchFamily="34" charset="-128"/>
              <a:ea typeface="A-OTF ゴシックMB101 Pro B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A-OTF ゴシックMB101 Pro B" pitchFamily="34" charset="-128"/>
                <a:ea typeface="A-OTF ゴシックMB101 Pro B" pitchFamily="34" charset="-128"/>
              </a:rPr>
              <a:t>No</a:t>
            </a:r>
            <a:r>
              <a:rPr kumimoji="1" lang="en-US" altLang="ja-JP" baseline="0" dirty="0">
                <a:latin typeface="A-OTF ゴシックMB101 Pro B" pitchFamily="34" charset="-128"/>
                <a:ea typeface="A-OTF ゴシックMB101 Pro B" pitchFamily="34" charset="-128"/>
              </a:rPr>
              <a:t> slide master</a:t>
            </a:r>
            <a:endParaRPr kumimoji="1" lang="ja-JP" altLang="en-US" dirty="0">
              <a:latin typeface="A-OTF ゴシックMB101 Pro B" pitchFamily="34" charset="-128"/>
              <a:ea typeface="A-OTF ゴシックMB101 Pro B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6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 cstate="print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0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143368"/>
            <a:ext cx="4793032" cy="2721196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3"/>
            <a:ext cx="4793032" cy="2703342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20/06/2022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97949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2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7.xml"/><Relationship Id="rId5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5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4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6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71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61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  <p:sldLayoutId id="2147483878" r:id="rId16"/>
    <p:sldLayoutId id="2147483868" r:id="rId17"/>
    <p:sldLayoutId id="2147483869" r:id="rId18"/>
    <p:sldLayoutId id="2147483870" r:id="rId19"/>
    <p:sldLayoutId id="2147483872" r:id="rId20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  <p:sldLayoutId id="2147483876" r:id="rId50"/>
    <p:sldLayoutId id="2147483877" r:id="rId5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ogo&#10;&#10;Description automatically generated">
            <a:extLst>
              <a:ext uri="{FF2B5EF4-FFF2-40B4-BE49-F238E27FC236}">
                <a16:creationId xmlns:a16="http://schemas.microsoft.com/office/drawing/2014/main" id="{12E4824B-922B-46C6-BCF2-ABD3A85E74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294" y="628630"/>
            <a:ext cx="1881122" cy="1881122"/>
          </a:xfrm>
        </p:spPr>
      </p:pic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>
          <a:xfrm>
            <a:off x="376382" y="6640276"/>
            <a:ext cx="3402203" cy="1938362"/>
          </a:xfrm>
        </p:spPr>
        <p:txBody>
          <a:bodyPr/>
          <a:lstStyle/>
          <a:p>
            <a:r>
              <a:rPr lang="fr-FR" sz="2800" b="1" dirty="0">
                <a:latin typeface="Calibri" pitchFamily="34" charset="0"/>
              </a:rPr>
              <a:t>Elaboré par:</a:t>
            </a:r>
          </a:p>
          <a:p>
            <a:r>
              <a:rPr lang="fr-FR" sz="2800" b="1" dirty="0">
                <a:solidFill>
                  <a:srgbClr val="10B0C0"/>
                </a:solidFill>
              </a:rPr>
              <a:t>Benothmen wael</a:t>
            </a:r>
          </a:p>
          <a:p>
            <a:r>
              <a:rPr lang="fr-FR" sz="2800" b="1" dirty="0">
                <a:solidFill>
                  <a:srgbClr val="10B0C0"/>
                </a:solidFill>
              </a:rPr>
              <a:t>Messaoudi Saif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>
          <a:xfrm>
            <a:off x="13823726" y="6750546"/>
            <a:ext cx="4322160" cy="1717821"/>
          </a:xfrm>
        </p:spPr>
        <p:txBody>
          <a:bodyPr/>
          <a:lstStyle/>
          <a:p>
            <a:r>
              <a:rPr lang="fr-FR" sz="2800" b="1" dirty="0">
                <a:latin typeface="Calibri" pitchFamily="34" charset="0"/>
              </a:rPr>
              <a:t>Encadré par :</a:t>
            </a:r>
          </a:p>
          <a:p>
            <a:r>
              <a:rPr lang="fr-GA" sz="2800" b="1" dirty="0">
                <a:solidFill>
                  <a:srgbClr val="10B0C0"/>
                </a:solidFill>
              </a:rPr>
              <a:t>Mme </a:t>
            </a:r>
            <a:r>
              <a:rPr lang="fr-FR" sz="2800" b="1" dirty="0">
                <a:solidFill>
                  <a:srgbClr val="10B0C0"/>
                </a:solidFill>
              </a:rPr>
              <a:t>Khemiri Mahassen</a:t>
            </a:r>
          </a:p>
          <a:p>
            <a:r>
              <a:rPr lang="fr-GA" sz="2800" b="1" dirty="0">
                <a:solidFill>
                  <a:srgbClr val="10B0C0"/>
                </a:solidFill>
              </a:rPr>
              <a:t>Mr </a:t>
            </a:r>
            <a:r>
              <a:rPr lang="fr-FR" sz="2800" b="1" dirty="0">
                <a:solidFill>
                  <a:srgbClr val="10B0C0"/>
                </a:solidFill>
              </a:rPr>
              <a:t>Majdoub Wael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>
          <a:xfrm>
            <a:off x="5954269" y="9087672"/>
            <a:ext cx="6377871" cy="940605"/>
          </a:xfrm>
        </p:spPr>
        <p:txBody>
          <a:bodyPr/>
          <a:lstStyle/>
          <a:p>
            <a:r>
              <a:rPr lang="fr-FR" sz="2800" b="1" dirty="0">
                <a:latin typeface="Calibri" pitchFamily="34" charset="0"/>
              </a:rPr>
              <a:t>Année Universitaire  : 2021/2022</a:t>
            </a:r>
          </a:p>
          <a:p>
            <a:endParaRPr kumimoji="1" lang="ja-JP" alt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2426891" y="816807"/>
            <a:ext cx="13753528" cy="1680332"/>
          </a:xfrm>
          <a:prstGeom prst="rect">
            <a:avLst/>
          </a:prstGeom>
        </p:spPr>
        <p:txBody>
          <a:bodyPr/>
          <a:lstStyle/>
          <a:p>
            <a:br>
              <a:rPr kumimoji="1" lang="en-US" altLang="ja-JP" sz="4400" dirty="0"/>
            </a:br>
            <a:r>
              <a:rPr lang="fr-FR" sz="4400" b="1" dirty="0"/>
              <a:t>PROJET DE FIN DE PARCOURS </a:t>
            </a:r>
            <a:br>
              <a:rPr lang="fr-FR" sz="4400" dirty="0"/>
            </a:br>
            <a:endParaRPr kumimoji="1" lang="ja-JP" altLang="en-US" sz="4400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183612" y="3132444"/>
            <a:ext cx="17919182" cy="1740442"/>
          </a:xfrm>
        </p:spPr>
        <p:txBody>
          <a:bodyPr>
            <a:noAutofit/>
          </a:bodyPr>
          <a:lstStyle/>
          <a:p>
            <a:r>
              <a:rPr lang="fr-FR" sz="4000" b="1" dirty="0"/>
              <a:t>Platform</a:t>
            </a:r>
            <a:r>
              <a:rPr lang="fr-GA" sz="4000" b="1" dirty="0"/>
              <a:t>e</a:t>
            </a:r>
            <a:r>
              <a:rPr lang="fr-FR" sz="4000" b="1" dirty="0"/>
              <a:t> web et mobile de conception des documents</a:t>
            </a:r>
          </a:p>
          <a:p>
            <a:r>
              <a:rPr lang="fr-FR" sz="4000" b="1" dirty="0"/>
              <a:t>En temps réel </a:t>
            </a:r>
            <a:endParaRPr lang="fr-FR" sz="4000" dirty="0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7B0E867B-411F-48C9-8C7A-2C653E3D8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878" y="437771"/>
            <a:ext cx="2438405" cy="24384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DBF1B3-4B63-400F-BCC6-EDEB177B0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5" y="5418175"/>
            <a:ext cx="8331297" cy="1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p:transition spd="slow" advClick="0" advTm="2025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ACD-B396-4687-A59E-0EDE722A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des sprints</a:t>
            </a:r>
            <a:endParaRPr lang="fr-G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DEB8D-1449-4B78-A368-C1D88EF567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F25CD-0655-4508-BC94-AB36F6EDC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DBDDE-5400-4D48-B6FE-0D3BCE00E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256" y="4020640"/>
            <a:ext cx="4095751" cy="720080"/>
          </a:xfrm>
        </p:spPr>
        <p:txBody>
          <a:bodyPr/>
          <a:lstStyle/>
          <a:p>
            <a:r>
              <a:rPr lang="fr-FR" sz="4400" dirty="0">
                <a:solidFill>
                  <a:schemeClr val="bg1"/>
                </a:solidFill>
              </a:rPr>
              <a:t>Sprint 1</a:t>
            </a:r>
            <a:endParaRPr lang="fr-GA" sz="4400" dirty="0">
              <a:solidFill>
                <a:schemeClr val="bg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0E6E125-99F2-47BB-BA0F-2E08BF91424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54374" y="5987139"/>
            <a:ext cx="14439960" cy="1390080"/>
          </a:xfrm>
        </p:spPr>
        <p:txBody>
          <a:bodyPr/>
          <a:lstStyle/>
          <a:p>
            <a:r>
              <a:rPr lang="fr-FR" sz="2800" b="1" dirty="0">
                <a:solidFill>
                  <a:schemeClr val="tx2"/>
                </a:solidFill>
              </a:rPr>
              <a:t>Nous avons choisi de diviser notre projet selon 4 Sprint</a:t>
            </a:r>
            <a:endParaRPr lang="fr-GA" sz="2800" b="1" dirty="0">
              <a:solidFill>
                <a:schemeClr val="tx2"/>
              </a:solidFill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1ED9755-BA85-40E9-99DC-7A43E546ADB5}"/>
              </a:ext>
            </a:extLst>
          </p:cNvPr>
          <p:cNvSpPr txBox="1">
            <a:spLocks/>
          </p:cNvSpPr>
          <p:nvPr/>
        </p:nvSpPr>
        <p:spPr>
          <a:xfrm>
            <a:off x="4867434" y="3950784"/>
            <a:ext cx="4095751" cy="72008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8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/>
                </a:solidFill>
              </a:rPr>
              <a:t>Sprint 2</a:t>
            </a:r>
            <a:endParaRPr lang="fr-GA" sz="4400" dirty="0">
              <a:solidFill>
                <a:schemeClr val="bg1"/>
              </a:solidFill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2BF95BB-FB05-49B8-9637-D62C63BFFFDC}"/>
              </a:ext>
            </a:extLst>
          </p:cNvPr>
          <p:cNvSpPr txBox="1">
            <a:spLocks/>
          </p:cNvSpPr>
          <p:nvPr/>
        </p:nvSpPr>
        <p:spPr>
          <a:xfrm>
            <a:off x="9195616" y="3965256"/>
            <a:ext cx="4095751" cy="72008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8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/>
                </a:solidFill>
              </a:rPr>
              <a:t>Sprint 3</a:t>
            </a:r>
            <a:endParaRPr lang="fr-GA" sz="4400" dirty="0">
              <a:solidFill>
                <a:schemeClr val="bg1"/>
              </a:solidFill>
            </a:endParaRP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584320EE-282F-40D4-850F-A0C21BC2EB4C}"/>
              </a:ext>
            </a:extLst>
          </p:cNvPr>
          <p:cNvSpPr txBox="1">
            <a:spLocks/>
          </p:cNvSpPr>
          <p:nvPr/>
        </p:nvSpPr>
        <p:spPr>
          <a:xfrm>
            <a:off x="13335632" y="3965256"/>
            <a:ext cx="4095751" cy="72008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8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/>
                </a:solidFill>
              </a:rPr>
              <a:t>Sprint 4</a:t>
            </a:r>
            <a:endParaRPr lang="fr-GA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1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8800" dirty="0"/>
              <a:t>Conception</a:t>
            </a:r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3" b="22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94131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1"/>
          </p:nvPr>
        </p:nvSpPr>
        <p:spPr>
          <a:xfrm>
            <a:off x="772276" y="8959924"/>
            <a:ext cx="5310590" cy="1327076"/>
          </a:xfrm>
        </p:spPr>
        <p:txBody>
          <a:bodyPr/>
          <a:lstStyle/>
          <a:p>
            <a:pPr algn="ctr"/>
            <a:r>
              <a:rPr kumimoji="1" lang="fr-FR" altLang="ja-JP" sz="2800" b="1" dirty="0">
                <a:solidFill>
                  <a:schemeClr val="bg2">
                    <a:lumMod val="50000"/>
                  </a:schemeClr>
                </a:solidFill>
              </a:rPr>
              <a:t>Diagramme de cas d’utilisation</a:t>
            </a:r>
            <a:endParaRPr kumimoji="1" lang="ja-JP" altLang="en-US" sz="28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3"/>
          </p:nvPr>
        </p:nvSpPr>
        <p:spPr>
          <a:xfrm>
            <a:off x="6487911" y="8959924"/>
            <a:ext cx="5310590" cy="864096"/>
          </a:xfrm>
        </p:spPr>
        <p:txBody>
          <a:bodyPr/>
          <a:lstStyle/>
          <a:p>
            <a:pPr algn="ctr"/>
            <a:r>
              <a:rPr lang="fr-FR" sz="2800" b="1" dirty="0"/>
              <a:t>Diagramme de classes</a:t>
            </a:r>
          </a:p>
          <a:p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5"/>
          </p:nvPr>
        </p:nvSpPr>
        <p:spPr>
          <a:xfrm>
            <a:off x="12203546" y="8959924"/>
            <a:ext cx="5310590" cy="792088"/>
          </a:xfrm>
        </p:spPr>
        <p:txBody>
          <a:bodyPr/>
          <a:lstStyle/>
          <a:p>
            <a:pPr algn="ctr"/>
            <a:r>
              <a:rPr lang="fr-FR" sz="2800" b="1" dirty="0"/>
              <a:t>Diagrammes de séquence</a:t>
            </a:r>
          </a:p>
          <a:p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modélisation </a:t>
            </a:r>
          </a:p>
        </p:txBody>
      </p:sp>
      <p:pic>
        <p:nvPicPr>
          <p:cNvPr id="25" name="Espace réservé pour une image  24" descr="Image1.png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/>
          <a:srcRect t="97" b="97"/>
          <a:stretch>
            <a:fillRect/>
          </a:stretch>
        </p:blipFill>
        <p:spPr>
          <a:xfrm>
            <a:off x="6487911" y="1588104"/>
            <a:ext cx="5310590" cy="3267363"/>
          </a:xfrm>
        </p:spPr>
      </p:pic>
      <p:pic>
        <p:nvPicPr>
          <p:cNvPr id="26" name="Espace réservé pour une image  25" descr="Image2.png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/>
          <a:srcRect t="847" b="847"/>
          <a:stretch>
            <a:fillRect/>
          </a:stretch>
        </p:blipFill>
        <p:spPr>
          <a:xfrm>
            <a:off x="772276" y="5593550"/>
            <a:ext cx="5310590" cy="3006334"/>
          </a:xfrm>
        </p:spPr>
      </p:pic>
      <p:pic>
        <p:nvPicPr>
          <p:cNvPr id="30" name="Espace réservé pour une image  29" descr="sequence_diagram_silhouette-300x200.PNG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/>
          <a:srcRect t="11872" b="11872"/>
          <a:stretch>
            <a:fillRect/>
          </a:stretch>
        </p:blipFill>
        <p:spPr>
          <a:xfrm>
            <a:off x="12203546" y="5593550"/>
            <a:ext cx="5310590" cy="2934326"/>
          </a:xfrm>
        </p:spPr>
      </p:pic>
      <p:pic>
        <p:nvPicPr>
          <p:cNvPr id="29" name="Espace réservé pour une image  28" descr="cl.JPG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/>
          <a:srcRect t="22714" b="22714"/>
          <a:stretch>
            <a:fillRect/>
          </a:stretch>
        </p:blipFill>
        <p:spPr>
          <a:xfrm>
            <a:off x="6487911" y="5593550"/>
            <a:ext cx="5310590" cy="2934326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à coins arrondis 17"/>
          <p:cNvSpPr/>
          <p:nvPr/>
        </p:nvSpPr>
        <p:spPr>
          <a:xfrm>
            <a:off x="2904156" y="2167187"/>
            <a:ext cx="14830607" cy="81198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923993" y="4371272"/>
            <a:ext cx="1918709" cy="1897881"/>
            <a:chOff x="5334122" y="4624366"/>
            <a:chExt cx="1918709" cy="1897881"/>
          </a:xfrm>
        </p:grpSpPr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584" y="4624366"/>
              <a:ext cx="1026562" cy="1026562"/>
            </a:xfrm>
            <a:prstGeom prst="rect">
              <a:avLst/>
            </a:prstGeom>
          </p:spPr>
        </p:pic>
        <p:sp>
          <p:nvSpPr>
            <p:cNvPr id="134" name="ZoneTexte 133"/>
            <p:cNvSpPr txBox="1"/>
            <p:nvPr/>
          </p:nvSpPr>
          <p:spPr>
            <a:xfrm>
              <a:off x="5334122" y="5691250"/>
              <a:ext cx="19187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>
                      <a:lumMod val="50000"/>
                    </a:schemeClr>
                  </a:solidFill>
                  <a:latin typeface="+mn-lt"/>
                  <a:cs typeface="+mn-cs"/>
                </a:rPr>
                <a:t>Responsable documents</a:t>
              </a: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13895734" y="7091560"/>
            <a:ext cx="2266089" cy="1481469"/>
            <a:chOff x="5062360" y="2383388"/>
            <a:chExt cx="2266089" cy="1481469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030" y="2383388"/>
              <a:ext cx="1026562" cy="1026562"/>
            </a:xfrm>
            <a:prstGeom prst="rect">
              <a:avLst/>
            </a:prstGeom>
          </p:spPr>
        </p:pic>
        <p:sp>
          <p:nvSpPr>
            <p:cNvPr id="135" name="ZoneTexte 134"/>
            <p:cNvSpPr txBox="1"/>
            <p:nvPr/>
          </p:nvSpPr>
          <p:spPr>
            <a:xfrm>
              <a:off x="5062360" y="3403192"/>
              <a:ext cx="22660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>
                      <a:lumMod val="50000"/>
                    </a:schemeClr>
                  </a:solidFill>
                  <a:latin typeface="+mn-lt"/>
                  <a:cs typeface="+mn-cs"/>
                </a:rPr>
                <a:t>Administrateur</a:t>
              </a:r>
            </a:p>
          </p:txBody>
        </p:sp>
      </p:grpSp>
      <p:sp>
        <p:nvSpPr>
          <p:cNvPr id="63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1" lang="fr-FR" altLang="ja-JP" sz="5400" spc="1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Identification des acteurs</a:t>
            </a:r>
            <a:endParaRPr kumimoji="1" lang="ja-JP" altLang="en-US" sz="5400" b="0" i="0" u="none" strike="noStrike" kern="1200" cap="none" spc="15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380142" y="4535807"/>
            <a:ext cx="1698552" cy="1623437"/>
            <a:chOff x="5250035" y="8501086"/>
            <a:chExt cx="1698552" cy="1623437"/>
          </a:xfrm>
        </p:grpSpPr>
        <p:sp>
          <p:nvSpPr>
            <p:cNvPr id="136" name="ZoneTexte 135"/>
            <p:cNvSpPr txBox="1"/>
            <p:nvPr/>
          </p:nvSpPr>
          <p:spPr>
            <a:xfrm>
              <a:off x="5250035" y="9662858"/>
              <a:ext cx="16985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>
                      <a:lumMod val="50000"/>
                    </a:schemeClr>
                  </a:solidFill>
                </a:rPr>
                <a:t>visiteur</a:t>
              </a:r>
            </a:p>
          </p:txBody>
        </p:sp>
        <p:pic>
          <p:nvPicPr>
            <p:cNvPr id="66" name="Image 65" descr="use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430" y="8501086"/>
              <a:ext cx="1214431" cy="1214431"/>
            </a:xfrm>
            <a:prstGeom prst="rect">
              <a:avLst/>
            </a:prstGeom>
          </p:spPr>
        </p:pic>
      </p:grpSp>
      <p:sp>
        <p:nvSpPr>
          <p:cNvPr id="3" name="Pentagone 2"/>
          <p:cNvSpPr/>
          <p:nvPr/>
        </p:nvSpPr>
        <p:spPr>
          <a:xfrm>
            <a:off x="3382566" y="6418688"/>
            <a:ext cx="14232125" cy="418542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8" name="Ellipse 7"/>
          <p:cNvSpPr/>
          <p:nvPr/>
        </p:nvSpPr>
        <p:spPr>
          <a:xfrm>
            <a:off x="4799917" y="6343469"/>
            <a:ext cx="670881" cy="579911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67" name="Ellipse 66"/>
          <p:cNvSpPr/>
          <p:nvPr/>
        </p:nvSpPr>
        <p:spPr>
          <a:xfrm>
            <a:off x="8014784" y="6352484"/>
            <a:ext cx="670881" cy="579911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69" name="Ellipse 68"/>
          <p:cNvSpPr/>
          <p:nvPr/>
        </p:nvSpPr>
        <p:spPr>
          <a:xfrm>
            <a:off x="11272628" y="6309475"/>
            <a:ext cx="670881" cy="579911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70" name="Ellipse 69"/>
          <p:cNvSpPr/>
          <p:nvPr/>
        </p:nvSpPr>
        <p:spPr>
          <a:xfrm>
            <a:off x="14508983" y="6338003"/>
            <a:ext cx="670881" cy="579911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grpSp>
        <p:nvGrpSpPr>
          <p:cNvPr id="21" name="Groupe 5">
            <a:extLst>
              <a:ext uri="{FF2B5EF4-FFF2-40B4-BE49-F238E27FC236}">
                <a16:creationId xmlns:a16="http://schemas.microsoft.com/office/drawing/2014/main" id="{8735FC48-C3A3-4DAD-AA4A-F69B3CF15B6A}"/>
              </a:ext>
            </a:extLst>
          </p:cNvPr>
          <p:cNvGrpSpPr/>
          <p:nvPr/>
        </p:nvGrpSpPr>
        <p:grpSpPr>
          <a:xfrm>
            <a:off x="7500948" y="7091560"/>
            <a:ext cx="1698552" cy="1623437"/>
            <a:chOff x="5250035" y="8501086"/>
            <a:chExt cx="1698552" cy="1623437"/>
          </a:xfrm>
        </p:grpSpPr>
        <p:sp>
          <p:nvSpPr>
            <p:cNvPr id="22" name="ZoneTexte 135">
              <a:extLst>
                <a:ext uri="{FF2B5EF4-FFF2-40B4-BE49-F238E27FC236}">
                  <a16:creationId xmlns:a16="http://schemas.microsoft.com/office/drawing/2014/main" id="{BF739D40-F5DD-45B9-BB9E-2BD957F8DDC1}"/>
                </a:ext>
              </a:extLst>
            </p:cNvPr>
            <p:cNvSpPr txBox="1"/>
            <p:nvPr/>
          </p:nvSpPr>
          <p:spPr>
            <a:xfrm>
              <a:off x="5250035" y="9662858"/>
              <a:ext cx="16985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>
                      <a:lumMod val="50000"/>
                    </a:schemeClr>
                  </a:solidFill>
                </a:rPr>
                <a:t>Client</a:t>
              </a:r>
            </a:p>
          </p:txBody>
        </p:sp>
        <p:pic>
          <p:nvPicPr>
            <p:cNvPr id="23" name="Image 65" descr="user.jpg">
              <a:extLst>
                <a:ext uri="{FF2B5EF4-FFF2-40B4-BE49-F238E27FC236}">
                  <a16:creationId xmlns:a16="http://schemas.microsoft.com/office/drawing/2014/main" id="{042188E1-BDB1-4A04-B327-E14CD4A7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430" y="8501086"/>
              <a:ext cx="1214431" cy="121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86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7" grpId="0" animBg="1"/>
      <p:bldP spid="69" grpId="0" animBg="1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1" lang="fr-FR" altLang="ja-JP" sz="5400" spc="1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Diagramme de cas d’utilisation global</a:t>
            </a:r>
            <a:endParaRPr kumimoji="1" lang="ja-JP" altLang="en-US" sz="5400" b="0" i="0" u="none" strike="noStrike" kern="1200" cap="none" spc="15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17424126" y="9702225"/>
            <a:ext cx="86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6A074822-6A84-41D4-AAB9-8DDC0B2A6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58" y="1687116"/>
            <a:ext cx="10729192" cy="840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r>
              <a:rPr kumimoji="1" lang="fr-FR" altLang="ja-JP" sz="5400" spc="1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Diagramme de classes</a:t>
            </a:r>
            <a:endParaRPr kumimoji="1" lang="ja-JP" altLang="en-US" sz="5400" b="0" i="0" u="none" strike="noStrike" kern="1200" cap="none" spc="15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7424126" y="9702225"/>
            <a:ext cx="86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827405E-8777-48B8-8D91-4115E88F0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1471092"/>
            <a:ext cx="11795444" cy="78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552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fr-FR" altLang="ja-JP" sz="8800" dirty="0"/>
              <a:t>Réalisation</a:t>
            </a: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E3C77442-BE31-4B71-9A30-44C2B768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46956"/>
            <a:ext cx="1785798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472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Logiciels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StarUML</a:t>
            </a:r>
          </a:p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Adobe XD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Visual studio code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Postman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endParaRPr lang="fr-FR" sz="2400" dirty="0"/>
          </a:p>
          <a:p>
            <a:pPr algn="ctr"/>
            <a:r>
              <a:rPr lang="fr-FR" sz="2400" dirty="0"/>
              <a:t>Outil de modélisation</a:t>
            </a:r>
          </a:p>
          <a:p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>
          <a:xfrm>
            <a:off x="5110758" y="7375748"/>
            <a:ext cx="3888431" cy="936104"/>
          </a:xfrm>
        </p:spPr>
        <p:txBody>
          <a:bodyPr/>
          <a:lstStyle/>
          <a:p>
            <a:pPr algn="ctr"/>
            <a:r>
              <a:rPr lang="fr-FR" sz="2400" dirty="0"/>
              <a:t>Outil de maquettage</a:t>
            </a:r>
          </a:p>
          <a:p>
            <a:pPr algn="ctr"/>
            <a:endParaRPr lang="fr-FR" sz="2400" dirty="0"/>
          </a:p>
          <a:p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2"/>
          </p:nvPr>
        </p:nvSpPr>
        <p:spPr>
          <a:xfrm>
            <a:off x="9676131" y="7375748"/>
            <a:ext cx="3437929" cy="1755676"/>
          </a:xfrm>
        </p:spPr>
        <p:txBody>
          <a:bodyPr/>
          <a:lstStyle/>
          <a:p>
            <a:pPr algn="ctr"/>
            <a:r>
              <a:rPr lang="fr-FR" sz="2400" dirty="0"/>
              <a:t>éditeur de code</a:t>
            </a:r>
          </a:p>
          <a:p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13791002" y="6907460"/>
            <a:ext cx="3925243" cy="1872680"/>
          </a:xfrm>
        </p:spPr>
        <p:txBody>
          <a:bodyPr/>
          <a:lstStyle/>
          <a:p>
            <a:pPr algn="ctr"/>
            <a:endParaRPr lang="fr-FR" dirty="0"/>
          </a:p>
          <a:p>
            <a:pPr algn="ctr"/>
            <a:r>
              <a:rPr lang="fr-FR" sz="2400" dirty="0"/>
              <a:t>application permettant de tester des API</a:t>
            </a:r>
          </a:p>
        </p:txBody>
      </p:sp>
      <p:pic>
        <p:nvPicPr>
          <p:cNvPr id="8" name="Picture Placeholder 7" descr="Shape&#10;&#10;Description automatically generated">
            <a:extLst>
              <a:ext uri="{FF2B5EF4-FFF2-40B4-BE49-F238E27FC236}">
                <a16:creationId xmlns:a16="http://schemas.microsoft.com/office/drawing/2014/main" id="{3FAF6244-0674-4C05-82A7-9BD6287023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r="2391"/>
          <a:stretch>
            <a:fillRect/>
          </a:stretch>
        </p:blipFill>
        <p:spPr>
          <a:xfrm>
            <a:off x="1366342" y="3055268"/>
            <a:ext cx="2484020" cy="2484235"/>
          </a:xfrm>
        </p:spPr>
      </p:pic>
      <p:pic>
        <p:nvPicPr>
          <p:cNvPr id="30" name="Picture Placeholder 29" descr="Icon&#10;&#10;Description automatically generated">
            <a:extLst>
              <a:ext uri="{FF2B5EF4-FFF2-40B4-BE49-F238E27FC236}">
                <a16:creationId xmlns:a16="http://schemas.microsoft.com/office/drawing/2014/main" id="{4FEB0727-71DE-4D25-82FB-1C1A3B9146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" r="1101"/>
          <a:stretch>
            <a:fillRect/>
          </a:stretch>
        </p:blipFill>
        <p:spPr>
          <a:xfrm>
            <a:off x="5470798" y="3055268"/>
            <a:ext cx="2899294" cy="2899545"/>
          </a:xfrm>
        </p:spPr>
      </p:pic>
      <p:pic>
        <p:nvPicPr>
          <p:cNvPr id="34" name="Picture Placeholder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5D618B-E0B2-4C4F-BC9A-FFC04F1895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60628" y="2823110"/>
            <a:ext cx="3164783" cy="3165057"/>
          </a:xfrm>
        </p:spPr>
      </p:pic>
      <p:pic>
        <p:nvPicPr>
          <p:cNvPr id="38" name="Picture Placeholder 3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D6C4CD-D52C-4846-AED8-62A8825711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6779" y="2724282"/>
            <a:ext cx="3164784" cy="316505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 de programmation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>
          <a:xfrm>
            <a:off x="646262" y="8311852"/>
            <a:ext cx="17137904" cy="1242138"/>
          </a:xfrm>
        </p:spPr>
        <p:txBody>
          <a:bodyPr/>
          <a:lstStyle/>
          <a:p>
            <a:r>
              <a:rPr lang="fr-FR" sz="4000" dirty="0"/>
              <a:t>Langages &amp; Framework</a:t>
            </a:r>
          </a:p>
          <a:p>
            <a:endParaRPr lang="fr-FR" dirty="0"/>
          </a:p>
        </p:txBody>
      </p:sp>
      <p:pic>
        <p:nvPicPr>
          <p:cNvPr id="20" name="Image 19" descr="j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51518" y="4857748"/>
            <a:ext cx="2049472" cy="2515423"/>
          </a:xfrm>
          <a:prstGeom prst="rect">
            <a:avLst/>
          </a:prstGeom>
        </p:spPr>
      </p:pic>
      <p:pic>
        <p:nvPicPr>
          <p:cNvPr id="21" name="Image 20" descr="c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7502" y="2191172"/>
            <a:ext cx="1224136" cy="161221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4924955-8AAC-4204-B63E-4A95605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73" y="3135045"/>
            <a:ext cx="4291756" cy="4291756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00F8BBA0-F2D3-4BC1-8B77-945107FFE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15" y="1836915"/>
            <a:ext cx="3559027" cy="3513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E9397-00A0-42B8-A590-B063F3D0D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9" y="2425540"/>
            <a:ext cx="2200773" cy="220077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CF37F2F-7FCA-4AE6-924B-0D369A8702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73" y="4698258"/>
            <a:ext cx="2341458" cy="234145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ACD7F6-175E-43FB-96E6-3A13DD1C2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10" y="3722052"/>
            <a:ext cx="1700162" cy="1700162"/>
          </a:xfrm>
          <a:prstGeom prst="rect">
            <a:avLst/>
          </a:prstGeom>
        </p:spPr>
      </p:pic>
      <p:pic>
        <p:nvPicPr>
          <p:cNvPr id="31" name="Picture 30" descr="Chart, pie chart&#10;&#10;Description automatically generated">
            <a:extLst>
              <a:ext uri="{FF2B5EF4-FFF2-40B4-BE49-F238E27FC236}">
                <a16:creationId xmlns:a16="http://schemas.microsoft.com/office/drawing/2014/main" id="{623D5654-5F60-44FA-AB21-A1006ECAF0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281" y="6005228"/>
            <a:ext cx="1136309" cy="1136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kumimoji="1" lang="fr-FR" altLang="ja-JP" spc="1500" dirty="0"/>
              <a:t>Interfaces graphiques</a:t>
            </a:r>
            <a:endParaRPr kumimoji="1" lang="ja-JP" altLang="en-US" spc="150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25372E7-7527-4EEF-BE83-A4DFB3588E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730" t="14320" r="20083" b="14511"/>
          <a:stretch/>
        </p:blipFill>
        <p:spPr>
          <a:xfrm>
            <a:off x="5738486" y="1229313"/>
            <a:ext cx="6855866" cy="3750685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47A70EC-2C5B-487A-BD14-88B26D0596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175" b="1175"/>
          <a:stretch/>
        </p:blipFill>
        <p:spPr>
          <a:xfrm>
            <a:off x="667031" y="1433128"/>
            <a:ext cx="4922201" cy="315035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24BD966-90C8-4F2C-A817-92EFC2C6F6F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637" t="12509" r="-1401" b="17329"/>
          <a:stretch/>
        </p:blipFill>
        <p:spPr>
          <a:xfrm>
            <a:off x="12786788" y="1433128"/>
            <a:ext cx="4912205" cy="31503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sz="8800" dirty="0"/>
              <a:t>Plan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30"/>
          </p:nvPr>
        </p:nvSpPr>
        <p:spPr>
          <a:xfrm>
            <a:off x="502246" y="1111052"/>
            <a:ext cx="3024336" cy="2091686"/>
          </a:xfrm>
        </p:spPr>
        <p:txBody>
          <a:bodyPr/>
          <a:lstStyle/>
          <a:p>
            <a:r>
              <a:rPr lang="fr-FR" sz="3200" dirty="0">
                <a:solidFill>
                  <a:schemeClr val="bg2">
                    <a:lumMod val="10000"/>
                  </a:schemeClr>
                </a:solidFill>
                <a:latin typeface="Roboto Condensed Light (En-têtes)"/>
                <a:cs typeface="Times New Roman" pitchFamily="18" charset="0"/>
              </a:rPr>
              <a:t>Introduction et problématique</a:t>
            </a:r>
          </a:p>
          <a:p>
            <a:endParaRPr lang="fr-FR" dirty="0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quarter" idx="31"/>
          </p:nvPr>
        </p:nvSpPr>
        <p:spPr>
          <a:xfrm>
            <a:off x="3886622" y="2623220"/>
            <a:ext cx="3096344" cy="2082716"/>
          </a:xfrm>
        </p:spPr>
        <p:txBody>
          <a:bodyPr/>
          <a:lstStyle/>
          <a:p>
            <a:pPr algn="ctr"/>
            <a:r>
              <a:rPr kumimoji="1" lang="fr-FR" altLang="ja-JP" sz="3200" dirty="0">
                <a:solidFill>
                  <a:schemeClr val="bg2">
                    <a:lumMod val="10000"/>
                  </a:schemeClr>
                </a:solidFill>
              </a:rPr>
              <a:t>Spécification</a:t>
            </a:r>
            <a:r>
              <a:rPr kumimoji="1" lang="en-US" altLang="ja-JP" sz="3200" dirty="0">
                <a:solidFill>
                  <a:schemeClr val="bg2">
                    <a:lumMod val="10000"/>
                  </a:schemeClr>
                </a:solidFill>
              </a:rPr>
              <a:t> des </a:t>
            </a:r>
            <a:r>
              <a:rPr kumimoji="1" lang="fr-FR" altLang="ja-JP" sz="3200" dirty="0">
                <a:solidFill>
                  <a:schemeClr val="bg2">
                    <a:lumMod val="10000"/>
                  </a:schemeClr>
                </a:solidFill>
              </a:rPr>
              <a:t>besoins</a:t>
            </a:r>
          </a:p>
          <a:p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32"/>
          </p:nvPr>
        </p:nvSpPr>
        <p:spPr>
          <a:xfrm>
            <a:off x="7343006" y="3991372"/>
            <a:ext cx="2952328" cy="2082716"/>
          </a:xfrm>
        </p:spPr>
        <p:txBody>
          <a:bodyPr/>
          <a:lstStyle/>
          <a:p>
            <a:pPr algn="ctr"/>
            <a:r>
              <a:rPr kumimoji="1" lang="en-US" altLang="ja-JP" sz="3200" dirty="0">
                <a:solidFill>
                  <a:schemeClr val="bg2">
                    <a:lumMod val="10000"/>
                  </a:schemeClr>
                </a:solidFill>
              </a:rPr>
              <a:t>Planification des sprints</a:t>
            </a:r>
          </a:p>
          <a:p>
            <a:pPr algn="ctr"/>
            <a:r>
              <a:rPr kumimoji="1" lang="en-US" altLang="ja-JP" sz="3200" dirty="0">
                <a:solidFill>
                  <a:schemeClr val="bg2">
                    <a:lumMod val="10000"/>
                  </a:schemeClr>
                </a:solidFill>
              </a:rPr>
              <a:t>&amp;</a:t>
            </a:r>
          </a:p>
          <a:p>
            <a:pPr algn="ctr"/>
            <a:r>
              <a:rPr kumimoji="1" lang="en-US" altLang="ja-JP" sz="3200" dirty="0">
                <a:solidFill>
                  <a:schemeClr val="bg2">
                    <a:lumMod val="10000"/>
                  </a:schemeClr>
                </a:solidFill>
              </a:rPr>
              <a:t>Conception</a:t>
            </a:r>
            <a:endParaRPr kumimoji="1" lang="ja-JP" alt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33"/>
          </p:nvPr>
        </p:nvSpPr>
        <p:spPr>
          <a:xfrm>
            <a:off x="11228569" y="5575548"/>
            <a:ext cx="2523149" cy="1650668"/>
          </a:xfrm>
        </p:spPr>
        <p:txBody>
          <a:bodyPr/>
          <a:lstStyle/>
          <a:p>
            <a:pPr algn="ctr"/>
            <a:r>
              <a:rPr lang="fr-FR" sz="3200" dirty="0">
                <a:solidFill>
                  <a:schemeClr val="bg2">
                    <a:lumMod val="10000"/>
                  </a:schemeClr>
                </a:solidFill>
              </a:rPr>
              <a:t>Réalisation</a:t>
            </a:r>
          </a:p>
          <a:p>
            <a:endParaRPr lang="fr-FR" dirty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/>
          </p:nvPr>
        </p:nvSpPr>
        <p:spPr>
          <a:xfrm>
            <a:off x="14471798" y="7015708"/>
            <a:ext cx="2502277" cy="1296144"/>
          </a:xfrm>
        </p:spPr>
        <p:txBody>
          <a:bodyPr/>
          <a:lstStyle/>
          <a:p>
            <a:pPr algn="ctr"/>
            <a:r>
              <a:rPr lang="fr-FR" sz="3200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exte 25"/>
          <p:cNvSpPr>
            <a:spLocks noGrp="1"/>
          </p:cNvSpPr>
          <p:nvPr>
            <p:ph type="body" sz="quarter" idx="16"/>
          </p:nvPr>
        </p:nvSpPr>
        <p:spPr>
          <a:xfrm>
            <a:off x="1220667" y="4623192"/>
            <a:ext cx="7922539" cy="1040615"/>
          </a:xfrm>
        </p:spPr>
        <p:txBody>
          <a:bodyPr/>
          <a:lstStyle/>
          <a:p>
            <a:r>
              <a:rPr lang="fr-FR" sz="8000" dirty="0"/>
              <a:t>Conclusion</a:t>
            </a:r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7"/>
          </p:nvPr>
        </p:nvSpPr>
        <p:spPr>
          <a:xfrm>
            <a:off x="8428826" y="3500426"/>
            <a:ext cx="7922539" cy="1794756"/>
          </a:xfrm>
        </p:spPr>
        <p:txBody>
          <a:bodyPr/>
          <a:lstStyle/>
          <a:p>
            <a:r>
              <a:rPr lang="fr-FR" sz="8800" dirty="0"/>
              <a:t>&amp;</a:t>
            </a:r>
            <a:endParaRPr lang="fr-FR" dirty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8"/>
          </p:nvPr>
        </p:nvSpPr>
        <p:spPr>
          <a:xfrm>
            <a:off x="10363874" y="2980118"/>
            <a:ext cx="7922539" cy="1040615"/>
          </a:xfrm>
        </p:spPr>
        <p:txBody>
          <a:bodyPr/>
          <a:lstStyle/>
          <a:p>
            <a:r>
              <a:rPr lang="fr-FR" sz="8000" dirty="0"/>
              <a:t>Perspectives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17379950" y="9591675"/>
            <a:ext cx="906463" cy="547688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6"/>
          </p:nvPr>
        </p:nvSpPr>
        <p:spPr>
          <a:xfrm>
            <a:off x="6262887" y="3343300"/>
            <a:ext cx="1872208" cy="1001014"/>
          </a:xfrm>
        </p:spPr>
        <p:txBody>
          <a:bodyPr/>
          <a:lstStyle/>
          <a:p>
            <a:pPr lvl="0"/>
            <a:endParaRPr lang="fr-FR" dirty="0"/>
          </a:p>
          <a:p>
            <a:r>
              <a:rPr lang="fr-FR" dirty="0"/>
              <a:t>1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sz="2800" dirty="0"/>
              <a:t>S'intégrer à la vie professionnelle</a:t>
            </a:r>
          </a:p>
          <a:p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sz="2800" dirty="0"/>
              <a:t>Apprendre des nouvelles méthodes de travail</a:t>
            </a:r>
          </a:p>
          <a:p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5"/>
          </p:nvPr>
        </p:nvSpPr>
        <p:spPr>
          <a:xfrm>
            <a:off x="12608590" y="2814143"/>
            <a:ext cx="5319591" cy="2205245"/>
          </a:xfrm>
        </p:spPr>
        <p:txBody>
          <a:bodyPr/>
          <a:lstStyle/>
          <a:p>
            <a:r>
              <a:rPr lang="fr-FR" sz="2800" dirty="0"/>
              <a:t>Mettre en pratique les connaissances théoriques</a:t>
            </a:r>
          </a:p>
          <a:p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12608591" y="6009498"/>
            <a:ext cx="5677822" cy="2205245"/>
          </a:xfrm>
        </p:spPr>
        <p:txBody>
          <a:bodyPr/>
          <a:lstStyle/>
          <a:p>
            <a:r>
              <a:rPr lang="fr-FR" sz="2800" dirty="0"/>
              <a:t>Approfondir nos compétences en utilisant les outils logiciels</a:t>
            </a:r>
          </a:p>
          <a:p>
            <a:endParaRPr lang="fr-FR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6B7ABA-7447-4DDF-AC0F-0EE0274E35F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>
          <a:xfrm>
            <a:off x="959042" y="5929318"/>
            <a:ext cx="4854903" cy="2859587"/>
          </a:xfrm>
        </p:spPr>
        <p:txBody>
          <a:bodyPr/>
          <a:lstStyle/>
          <a:p>
            <a:pPr algn="ctr"/>
            <a:r>
              <a:rPr lang="fr-FR" sz="3600" dirty="0"/>
              <a:t>Ajouter un système de paiement et abonnement. </a:t>
            </a:r>
            <a:endParaRPr lang="fr-FR" sz="40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>
          <a:xfrm>
            <a:off x="6725007" y="6000756"/>
            <a:ext cx="4854903" cy="2788149"/>
          </a:xfrm>
        </p:spPr>
        <p:txBody>
          <a:bodyPr/>
          <a:lstStyle/>
          <a:p>
            <a:pPr algn="ctr"/>
            <a:r>
              <a:rPr lang="fr-FR" sz="3600" dirty="0"/>
              <a:t>Ajouter un système de recommandation (intelligence artificielle)</a:t>
            </a:r>
            <a:endParaRPr lang="fr-FR" sz="400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5"/>
          </p:nvPr>
        </p:nvSpPr>
        <p:spPr>
          <a:xfrm>
            <a:off x="12472466" y="6000756"/>
            <a:ext cx="4854903" cy="2788149"/>
          </a:xfrm>
        </p:spPr>
        <p:txBody>
          <a:bodyPr/>
          <a:lstStyle/>
          <a:p>
            <a:pPr algn="ctr"/>
            <a:r>
              <a:rPr lang="fr-FR" sz="3600" dirty="0"/>
              <a:t>Intégration de la collaboration Realtime pour la partie mobile.</a:t>
            </a:r>
            <a:endParaRPr lang="fr-FR" sz="4000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CBFE51E-1384-4348-AAB5-F10EA4381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58" y="2950825"/>
            <a:ext cx="1709952" cy="170995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8486E2F-B78C-4B84-8FD2-556AEED6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29" y="3033710"/>
            <a:ext cx="1709953" cy="170995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E9DD9F8-C591-40CE-B7CA-8FFF5806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901" y="2941962"/>
            <a:ext cx="1683724" cy="18162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H="1">
            <a:off x="-3" y="2709331"/>
            <a:ext cx="18286412" cy="7560840"/>
          </a:xfrm>
          <a:custGeom>
            <a:avLst/>
            <a:gdLst/>
            <a:ahLst/>
            <a:cxnLst/>
            <a:rect l="l" t="t" r="r" b="b"/>
            <a:pathLst>
              <a:path w="18286412" h="7560840">
                <a:moveTo>
                  <a:pt x="0" y="0"/>
                </a:moveTo>
                <a:lnTo>
                  <a:pt x="0" y="4635515"/>
                </a:lnTo>
                <a:lnTo>
                  <a:pt x="0" y="7560840"/>
                </a:lnTo>
                <a:lnTo>
                  <a:pt x="18286412" y="7560840"/>
                </a:lnTo>
                <a:lnTo>
                  <a:pt x="18286412" y="46355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828171" y="5998595"/>
            <a:ext cx="7830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spc="300" dirty="0">
                <a:solidFill>
                  <a:schemeClr val="bg1"/>
                </a:solidFill>
                <a:latin typeface="+mj-lt"/>
              </a:rPr>
              <a:t>Merci pour </a:t>
            </a:r>
            <a:r>
              <a:rPr kumimoji="1" lang="en-US" altLang="ja-JP" sz="6000" spc="300" dirty="0" err="1">
                <a:solidFill>
                  <a:schemeClr val="bg1"/>
                </a:solidFill>
                <a:latin typeface="+mj-lt"/>
              </a:rPr>
              <a:t>votre</a:t>
            </a:r>
            <a:r>
              <a:rPr kumimoji="1" lang="en-US" altLang="ja-JP" sz="6000" spc="300" dirty="0">
                <a:solidFill>
                  <a:schemeClr val="bg1"/>
                </a:solidFill>
                <a:latin typeface="+mj-lt"/>
              </a:rPr>
              <a:t> attention </a:t>
            </a:r>
            <a:r>
              <a:rPr kumimoji="1" lang="en-US" altLang="ja-JP" sz="6000" spc="3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kumimoji="1" lang="ja-JP" altLang="en-US" sz="60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平行四辺形 6"/>
          <p:cNvSpPr/>
          <p:nvPr/>
        </p:nvSpPr>
        <p:spPr>
          <a:xfrm rot="20740135">
            <a:off x="-102848" y="7227191"/>
            <a:ext cx="7879033" cy="1064425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平行四辺形 7"/>
          <p:cNvSpPr/>
          <p:nvPr/>
        </p:nvSpPr>
        <p:spPr>
          <a:xfrm rot="20740135">
            <a:off x="830145" y="8238890"/>
            <a:ext cx="7879033" cy="28702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平行四辺形 8"/>
          <p:cNvSpPr/>
          <p:nvPr/>
        </p:nvSpPr>
        <p:spPr>
          <a:xfrm rot="20740135">
            <a:off x="7606487" y="4361866"/>
            <a:ext cx="4977711" cy="574052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 rot="20740135">
            <a:off x="10003272" y="3611231"/>
            <a:ext cx="4977711" cy="28702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平行四辺形 10"/>
          <p:cNvSpPr/>
          <p:nvPr/>
        </p:nvSpPr>
        <p:spPr>
          <a:xfrm rot="20740135">
            <a:off x="-150396" y="7285824"/>
            <a:ext cx="4977711" cy="423599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平行四辺形 13"/>
          <p:cNvSpPr/>
          <p:nvPr/>
        </p:nvSpPr>
        <p:spPr>
          <a:xfrm rot="20740135">
            <a:off x="275489" y="9205075"/>
            <a:ext cx="3233854" cy="171221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平行四辺形 15"/>
          <p:cNvSpPr/>
          <p:nvPr/>
        </p:nvSpPr>
        <p:spPr>
          <a:xfrm rot="20740135">
            <a:off x="7979503" y="4000736"/>
            <a:ext cx="3767564" cy="16194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77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exte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sz="8000" dirty="0"/>
              <a:t>Introduction</a:t>
            </a:r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7"/>
          </p:nvPr>
        </p:nvSpPr>
        <p:spPr>
          <a:xfrm>
            <a:off x="8428826" y="3500426"/>
            <a:ext cx="7922539" cy="1794756"/>
          </a:xfrm>
        </p:spPr>
        <p:txBody>
          <a:bodyPr/>
          <a:lstStyle/>
          <a:p>
            <a:r>
              <a:rPr lang="fr-FR" sz="8800" dirty="0"/>
              <a:t>&amp;</a:t>
            </a:r>
            <a:endParaRPr lang="fr-FR" dirty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sz="8000" dirty="0"/>
              <a:t>Problématique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17379950" y="9591675"/>
            <a:ext cx="906463" cy="547688"/>
          </a:xfrm>
          <a:prstGeom prst="rect">
            <a:avLst/>
          </a:prstGeom>
        </p:spPr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2800" dirty="0"/>
              <a:t>Equipe expérimentée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fr-FR" sz="2800" dirty="0"/>
              <a:t>Méthodologie agile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fr-FR" sz="2800" dirty="0"/>
              <a:t>Travail sur mesure</a:t>
            </a:r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sz="2800" dirty="0"/>
              <a:t>Nouvelle technologies</a:t>
            </a:r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sp>
        <p:nvSpPr>
          <p:cNvPr id="47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fr-FR" altLang="ja-JP" sz="5400" b="0" i="0" u="none" strike="noStrike" kern="1200" cap="none" spc="15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1" lang="ja-JP" altLang="en-US" sz="5400" b="0" i="0" u="none" strike="noStrike" kern="1200" cap="none" spc="15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Espace réservé du texte 34"/>
          <p:cNvSpPr txBox="1">
            <a:spLocks/>
          </p:cNvSpPr>
          <p:nvPr/>
        </p:nvSpPr>
        <p:spPr>
          <a:xfrm>
            <a:off x="427770" y="5929318"/>
            <a:ext cx="7500990" cy="9001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fr-FR" dirty="0">
                <a:solidFill>
                  <a:schemeClr val="accent1"/>
                </a:solidFill>
                <a:latin typeface="+mj-lt"/>
              </a:rPr>
              <a:t>After code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28A264D-36C7-4320-A3BE-9715C3B13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62" y="3971332"/>
            <a:ext cx="2438405" cy="24384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20"/>
          <p:cNvSpPr>
            <a:spLocks noGrp="1"/>
          </p:cNvSpPr>
          <p:nvPr>
            <p:ph type="body" sz="quarter" idx="19"/>
          </p:nvPr>
        </p:nvSpPr>
        <p:spPr>
          <a:xfrm>
            <a:off x="1361568" y="4214806"/>
            <a:ext cx="4312026" cy="2495057"/>
          </a:xfrm>
        </p:spPr>
        <p:txBody>
          <a:bodyPr/>
          <a:lstStyle/>
          <a:p>
            <a:pPr algn="ctr"/>
            <a:r>
              <a:rPr lang="fr-FR" sz="2800" dirty="0"/>
              <a:t>la présence physique</a:t>
            </a:r>
          </a:p>
          <a:p>
            <a:pPr algn="ctr"/>
            <a:r>
              <a:rPr lang="fr-FR" sz="2800" dirty="0"/>
              <a:t>obligatoire pour créer un document entre deux personnes</a:t>
            </a:r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0"/>
          </p:nvPr>
        </p:nvSpPr>
        <p:spPr>
          <a:xfrm>
            <a:off x="12338561" y="2003668"/>
            <a:ext cx="4312026" cy="2354014"/>
          </a:xfrm>
        </p:spPr>
        <p:txBody>
          <a:bodyPr/>
          <a:lstStyle/>
          <a:p>
            <a:pPr algn="ctr"/>
            <a:r>
              <a:rPr lang="fr-FR" sz="2800" dirty="0"/>
              <a:t>-Gaspillage de temps</a:t>
            </a:r>
          </a:p>
          <a:p>
            <a:pPr algn="ctr"/>
            <a:r>
              <a:rPr lang="fr-FR" sz="2800" dirty="0"/>
              <a:t>-la crédibilité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0" name="Titr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11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7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sz="3200" dirty="0">
              <a:sym typeface="Wingdings" pitchFamily="2" charset="2"/>
            </a:endParaRPr>
          </a:p>
          <a:p>
            <a:r>
              <a:rPr lang="fr-FR" sz="3200" dirty="0">
                <a:sym typeface="Wingdings" pitchFamily="2" charset="2"/>
              </a:rPr>
              <a:t> Il faut trouver une solution adaptée </a:t>
            </a:r>
            <a:endParaRPr lang="fr-FR" sz="3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424126" y="9702225"/>
            <a:ext cx="86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6D4933A6-13C5-422F-98E9-ACCA74A14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1" r="1855" b="7357"/>
          <a:stretch/>
        </p:blipFill>
        <p:spPr>
          <a:xfrm>
            <a:off x="1635826" y="2003668"/>
            <a:ext cx="3725061" cy="1720322"/>
          </a:xfrm>
          <a:prstGeom prst="rect">
            <a:avLst/>
          </a:prstGeom>
        </p:spPr>
      </p:pic>
      <p:pic>
        <p:nvPicPr>
          <p:cNvPr id="7" name="Picture 6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A826DE6E-7BD9-4D46-A104-D26A6839C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519" y="4896065"/>
            <a:ext cx="4848882" cy="20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25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7571570" y="2143104"/>
            <a:ext cx="10714843" cy="4365485"/>
          </a:xfrm>
        </p:spPr>
        <p:txBody>
          <a:bodyPr/>
          <a:lstStyle/>
          <a:p>
            <a:pPr algn="ctr"/>
            <a:r>
              <a:rPr lang="fr-FR" sz="4800" dirty="0"/>
              <a:t> Développer une application web et mobile pour</a:t>
            </a:r>
            <a:r>
              <a:rPr lang="fr-FR" sz="4000" dirty="0"/>
              <a:t> </a:t>
            </a:r>
            <a:r>
              <a:rPr lang="fr-FR" sz="4800" dirty="0"/>
              <a:t>le besoin Tunisien</a:t>
            </a:r>
            <a:r>
              <a:rPr lang="fr-FR" sz="4000" dirty="0"/>
              <a:t>.</a:t>
            </a:r>
            <a:endParaRPr lang="fr-FR" sz="4800" dirty="0"/>
          </a:p>
        </p:txBody>
      </p:sp>
      <p:sp>
        <p:nvSpPr>
          <p:cNvPr id="10" name="タイトル 12"/>
          <p:cNvSpPr txBox="1">
            <a:spLocks/>
          </p:cNvSpPr>
          <p:nvPr/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fr-FR" altLang="ja-JP" sz="5400" b="0" i="0" u="none" strike="noStrike" kern="1200" cap="none" spc="15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Solution proposée</a:t>
            </a:r>
            <a:endParaRPr kumimoji="1" lang="ja-JP" altLang="en-US" sz="5400" b="0" i="0" u="none" strike="noStrike" kern="1200" cap="none" spc="15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 descr="solu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2418" y="3857616"/>
            <a:ext cx="2457450" cy="24669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712158" y="9702225"/>
            <a:ext cx="574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5" name="Picture 4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9FA93D8D-B4B0-493E-BE8C-5F2992110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553" y="5666743"/>
            <a:ext cx="5476875" cy="33337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fr-FR" altLang="ja-JP" sz="8800" dirty="0"/>
              <a:t>Spécification</a:t>
            </a:r>
            <a:r>
              <a:rPr kumimoji="1" lang="en-US" altLang="ja-JP" sz="8800" dirty="0"/>
              <a:t> des </a:t>
            </a:r>
            <a:r>
              <a:rPr kumimoji="1" lang="fr-FR" altLang="ja-JP" sz="8800" dirty="0"/>
              <a:t>besoins</a:t>
            </a:r>
          </a:p>
        </p:txBody>
      </p:sp>
    </p:spTree>
    <p:extLst>
      <p:ext uri="{BB962C8B-B14F-4D97-AF65-F5344CB8AC3E}">
        <p14:creationId xmlns:p14="http://schemas.microsoft.com/office/powerpoint/2010/main" val="90297837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Besoins Fonctionnels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b="1" dirty="0"/>
              <a:t>Faciliter la communication</a:t>
            </a:r>
            <a:endParaRPr kumimoji="1" lang="ja-JP" altLang="en-US" b="1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b="1" dirty="0"/>
              <a:t>Créer un modèle personnalisé</a:t>
            </a:r>
            <a:endParaRPr kumimoji="1" lang="ja-JP" altLang="en-US" b="1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b="1" dirty="0"/>
              <a:t>Créer des collaborations de traitement en temps réel</a:t>
            </a:r>
            <a:endParaRPr kumimoji="1" lang="ja-JP" altLang="en-US" b="1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48"/>
          </p:nvPr>
        </p:nvSpPr>
        <p:spPr>
          <a:xfrm>
            <a:off x="13395324" y="6367636"/>
            <a:ext cx="4095751" cy="720080"/>
          </a:xfrm>
        </p:spPr>
        <p:txBody>
          <a:bodyPr/>
          <a:lstStyle/>
          <a:p>
            <a:r>
              <a:rPr lang="fr-FR" b="1" dirty="0"/>
              <a:t>Offrir une bibliothèque des modèles personnalisé et adapté au marché Tunisien</a:t>
            </a:r>
            <a:endParaRPr kumimoji="1" lang="ja-JP" altLang="en-US" b="1" dirty="0"/>
          </a:p>
        </p:txBody>
      </p:sp>
      <p:pic>
        <p:nvPicPr>
          <p:cNvPr id="19" name="Espace réservé pour une image  18"/>
          <p:cNvPicPr>
            <a:picLocks noGrp="1" noChangeAspect="1"/>
          </p:cNvPicPr>
          <p:nvPr>
            <p:ph type="pic" sz="quarter" idx="4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3D4344-47AB-4D93-9607-FAEE26AE271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r="11176"/>
          <a:stretch>
            <a:fillRect/>
          </a:stretch>
        </p:blipFill>
        <p:spPr/>
      </p:pic>
      <p:pic>
        <p:nvPicPr>
          <p:cNvPr id="27" name="Picture Placeholder 26" descr="A computer in front of a book shelf&#10;&#10;Description automatically generated with medium confidence">
            <a:extLst>
              <a:ext uri="{FF2B5EF4-FFF2-40B4-BE49-F238E27FC236}">
                <a16:creationId xmlns:a16="http://schemas.microsoft.com/office/drawing/2014/main" id="{FE6D403D-F70F-4FB3-8E13-500040603F5B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b="38"/>
          <a:stretch>
            <a:fillRect/>
          </a:stretch>
        </p:blipFill>
        <p:spPr/>
      </p:pic>
      <p:pic>
        <p:nvPicPr>
          <p:cNvPr id="35" name="Picture Placeholder 34" descr="A picture containing icon&#10;&#10;Description automatically generated">
            <a:extLst>
              <a:ext uri="{FF2B5EF4-FFF2-40B4-BE49-F238E27FC236}">
                <a16:creationId xmlns:a16="http://schemas.microsoft.com/office/drawing/2014/main" id="{3551D907-D2AA-474D-AEAF-C4556B64770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59111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Besoins Non Fonctionnels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b="1" dirty="0"/>
              <a:t>Navigabilité</a:t>
            </a:r>
            <a:endParaRPr kumimoji="1" lang="ja-JP" altLang="en-US" b="1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b="1" dirty="0"/>
              <a:t>La convivialité 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b="1" dirty="0"/>
              <a:t>Temps de réponse</a:t>
            </a:r>
            <a:endParaRPr kumimoji="1" lang="ja-JP" altLang="en-US" b="1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b="1" dirty="0"/>
              <a:t>Portabilité</a:t>
            </a:r>
            <a:endParaRPr kumimoji="1" lang="ja-JP" altLang="en-US" b="1" dirty="0"/>
          </a:p>
        </p:txBody>
      </p:sp>
      <p:pic>
        <p:nvPicPr>
          <p:cNvPr id="19" name="Espace réservé pour une image  18"/>
          <p:cNvPicPr>
            <a:picLocks noGrp="1" noChangeAspect="1"/>
          </p:cNvPicPr>
          <p:nvPr>
            <p:ph type="pic" sz="quarter" idx="4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Espace réservé pour une image  19"/>
          <p:cNvPicPr>
            <a:picLocks noGrp="1" noChangeAspect="1"/>
          </p:cNvPicPr>
          <p:nvPr>
            <p:ph type="pic" sz="quarter" idx="4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990FD5F-2095-4207-9281-EF853CC5E136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 descr="Icon&#10;&#10;Description automatically generated">
            <a:extLst>
              <a:ext uri="{FF2B5EF4-FFF2-40B4-BE49-F238E27FC236}">
                <a16:creationId xmlns:a16="http://schemas.microsoft.com/office/drawing/2014/main" id="{23CC8CC2-5FB0-45F4-AB52-B480E402AA4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02518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46843</TotalTime>
  <Words>352</Words>
  <Application>Microsoft Office PowerPoint</Application>
  <PresentationFormat>Custom</PresentationFormat>
  <Paragraphs>136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A-OTF ゴシックMB101 Pro B</vt:lpstr>
      <vt:lpstr>Arial</vt:lpstr>
      <vt:lpstr>Calibri</vt:lpstr>
      <vt:lpstr>Roboto Condensed Light</vt:lpstr>
      <vt:lpstr>Roboto Condensed Light (En-têtes)</vt:lpstr>
      <vt:lpstr>Roboto Light</vt:lpstr>
      <vt:lpstr>Wingdings</vt:lpstr>
      <vt:lpstr>No Decoration</vt:lpstr>
      <vt:lpstr>Contents</vt:lpstr>
      <vt:lpstr>1_Contents</vt:lpstr>
      <vt:lpstr> PROJET DE FIN DE PARCOURS  </vt:lpstr>
      <vt:lpstr>PowerPoint Presentation</vt:lpstr>
      <vt:lpstr>PowerPoint Presentation</vt:lpstr>
      <vt:lpstr>PowerPoint Presentation</vt:lpstr>
      <vt:lpstr>Problématique</vt:lpstr>
      <vt:lpstr>PowerPoint Presentation</vt:lpstr>
      <vt:lpstr>PowerPoint Presentation</vt:lpstr>
      <vt:lpstr>Besoins Fonctionnels</vt:lpstr>
      <vt:lpstr>Besoins Non Fonctionnels</vt:lpstr>
      <vt:lpstr>Planification des sprints</vt:lpstr>
      <vt:lpstr>PowerPoint Presentation</vt:lpstr>
      <vt:lpstr>Langage de modélisation </vt:lpstr>
      <vt:lpstr>PowerPoint Presentation</vt:lpstr>
      <vt:lpstr>PowerPoint Presentation</vt:lpstr>
      <vt:lpstr>PowerPoint Presentation</vt:lpstr>
      <vt:lpstr>PowerPoint Presentation</vt:lpstr>
      <vt:lpstr>Outils Logiciels</vt:lpstr>
      <vt:lpstr>Langages de programmation</vt:lpstr>
      <vt:lpstr>PowerPoint Presentation</vt:lpstr>
      <vt:lpstr>PowerPoint Presentation</vt:lpstr>
      <vt:lpstr>Conclusion</vt:lpstr>
      <vt:lpstr>Perspectives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saif messaoudi</cp:lastModifiedBy>
  <cp:revision>883</cp:revision>
  <dcterms:created xsi:type="dcterms:W3CDTF">2015-01-09T17:56:04Z</dcterms:created>
  <dcterms:modified xsi:type="dcterms:W3CDTF">2022-06-20T17:44:42Z</dcterms:modified>
</cp:coreProperties>
</file>